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792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A58C-5AFA-4F5C-BAF3-64AAAEFFF139}" type="datetimeFigureOut">
              <a:rPr lang="ru-RU" smtClean="0"/>
              <a:pPr/>
              <a:t>29.07.2020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B298-182A-42DF-A97F-88AE0F937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A58C-5AFA-4F5C-BAF3-64AAAEFFF139}" type="datetimeFigureOut">
              <a:rPr lang="ru-RU" smtClean="0"/>
              <a:pPr/>
              <a:t>29.07.2020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B298-182A-42DF-A97F-88AE0F937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A58C-5AFA-4F5C-BAF3-64AAAEFFF139}" type="datetimeFigureOut">
              <a:rPr lang="ru-RU" smtClean="0"/>
              <a:pPr/>
              <a:t>29.07.2020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B298-182A-42DF-A97F-88AE0F937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A58C-5AFA-4F5C-BAF3-64AAAEFFF139}" type="datetimeFigureOut">
              <a:rPr lang="ru-RU" smtClean="0"/>
              <a:pPr/>
              <a:t>29.07.2020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B298-182A-42DF-A97F-88AE0F937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A58C-5AFA-4F5C-BAF3-64AAAEFFF139}" type="datetimeFigureOut">
              <a:rPr lang="ru-RU" smtClean="0"/>
              <a:pPr/>
              <a:t>29.07.2020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B298-182A-42DF-A97F-88AE0F937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A58C-5AFA-4F5C-BAF3-64AAAEFFF139}" type="datetimeFigureOut">
              <a:rPr lang="ru-RU" smtClean="0"/>
              <a:pPr/>
              <a:t>29.07.2020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B298-182A-42DF-A97F-88AE0F937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A58C-5AFA-4F5C-BAF3-64AAAEFFF139}" type="datetimeFigureOut">
              <a:rPr lang="ru-RU" smtClean="0"/>
              <a:pPr/>
              <a:t>29.07.2020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B298-182A-42DF-A97F-88AE0F937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A58C-5AFA-4F5C-BAF3-64AAAEFFF139}" type="datetimeFigureOut">
              <a:rPr lang="ru-RU" smtClean="0"/>
              <a:pPr/>
              <a:t>29.07.2020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B298-182A-42DF-A97F-88AE0F937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A58C-5AFA-4F5C-BAF3-64AAAEFFF139}" type="datetimeFigureOut">
              <a:rPr lang="ru-RU" smtClean="0"/>
              <a:pPr/>
              <a:t>29.07.2020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B298-182A-42DF-A97F-88AE0F937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A58C-5AFA-4F5C-BAF3-64AAAEFFF139}" type="datetimeFigureOut">
              <a:rPr lang="ru-RU" smtClean="0"/>
              <a:pPr/>
              <a:t>29.07.2020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B298-182A-42DF-A97F-88AE0F937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A58C-5AFA-4F5C-BAF3-64AAAEFFF139}" type="datetimeFigureOut">
              <a:rPr lang="ru-RU" smtClean="0"/>
              <a:pPr/>
              <a:t>29.07.2020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D05BB298-182A-42DF-A97F-88AE0F9370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F3FA58C-5AFA-4F5C-BAF3-64AAAEFFF139}" type="datetimeFigureOut">
              <a:rPr lang="ru-RU" smtClean="0"/>
              <a:pPr/>
              <a:t>29.07.2020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05BB298-182A-42DF-A97F-88AE0F9370E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ownloads\media-share-0-02-05-d4bb48c2f1a537cd6560560cb87f71507cc3c70d71460d5772dff4caf9461dfe-Pi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6114" y="1"/>
            <a:ext cx="1915886" cy="1915886"/>
          </a:xfrm>
          <a:prstGeom prst="rect">
            <a:avLst/>
          </a:prstGeom>
          <a:noFill/>
        </p:spPr>
      </p:pic>
      <p:sp>
        <p:nvSpPr>
          <p:cNvPr id="11" name="Заголовок 10">
            <a:extLst>
              <a:ext uri="{FF2B5EF4-FFF2-40B4-BE49-F238E27FC236}">
                <a16:creationId xmlns="" xmlns:a16="http://schemas.microsoft.com/office/drawing/2014/main" id="{B02A6D43-C9D3-43AA-B802-163928373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666" y="51425"/>
            <a:ext cx="8596668" cy="2117396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Херсонський державний університет</a:t>
            </a:r>
            <a:br>
              <a:rPr lang="uk-U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 </a:t>
            </a:r>
            <a:r>
              <a:rPr lang="uk-U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біології, географії та екології</a:t>
            </a:r>
            <a:r>
              <a:rPr lang="uk-U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</a:t>
            </a:r>
            <a:r>
              <a:rPr lang="uk-U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географії та екології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бъект 11">
            <a:extLst>
              <a:ext uri="{FF2B5EF4-FFF2-40B4-BE49-F238E27FC236}">
                <a16:creationId xmlns="" xmlns:a16="http://schemas.microsoft.com/office/drawing/2014/main" id="{E331D218-A68A-46E2-810E-2374FE68A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317" y="1659989"/>
            <a:ext cx="10986867" cy="499402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uk-UA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ОСНОВИ РЕГІОНАЛЬНОЇ ПОЛІТИКИ</a:t>
            </a:r>
            <a:r>
              <a:rPr lang="ru-RU" sz="3200" b="1" dirty="0" smtClean="0"/>
              <a:t>»</a:t>
            </a:r>
            <a:endParaRPr lang="uk-UA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Вибіркова навчальна дисципліна</a:t>
            </a:r>
          </a:p>
          <a:p>
            <a:pPr marL="0" indent="0" algn="ctr">
              <a:buNone/>
            </a:pPr>
            <a:r>
              <a:rPr lang="uk-U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Перший </a:t>
            </a:r>
            <a:r>
              <a:rPr lang="uk-U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(бакалаврський) рівень вищої </a:t>
            </a:r>
            <a:r>
              <a:rPr lang="uk-U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</a:p>
          <a:p>
            <a:pPr marL="0" indent="0" algn="ctr">
              <a:buNone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Спеціальність: 106 </a:t>
            </a:r>
            <a:r>
              <a:rPr lang="uk-U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“Географія”</a:t>
            </a:r>
            <a:endParaRPr lang="uk-UA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2020-2021 </a:t>
            </a:r>
            <a:r>
              <a:rPr lang="uk-U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навчальний рік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Users\Пользователь\Downloads\media-share-0-02-05-681ac04a635468eea2c58e06a6031a16daed2bbbf5884c89b61aaaf0890a4660-Pictu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1884800" cy="1915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2388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1400" y="406400"/>
            <a:ext cx="10659156" cy="1166584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Основи регіональної політики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наука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та практика про принципи управління регіональним розвитком, особливості регіонів та механізми їх соціально-економічного відтворення.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8801" y="1612900"/>
            <a:ext cx="11110686" cy="485321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регіонального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 algn="just"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Соціальне відтворення регіонів</a:t>
            </a:r>
          </a:p>
          <a:p>
            <a:pPr marL="514350" indent="-514350" algn="just"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Економічне відтворення регіонів</a:t>
            </a:r>
          </a:p>
          <a:p>
            <a:pPr marL="514350" indent="-514350" algn="just"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Демографічне відтворення регіонів</a:t>
            </a:r>
          </a:p>
          <a:p>
            <a:pPr marL="514350" indent="-514350" algn="just"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Формування сучасного способу життя</a:t>
            </a:r>
          </a:p>
          <a:p>
            <a:pPr marL="514350" indent="-514350" algn="just"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Розвиток людського капіталу</a:t>
            </a:r>
          </a:p>
          <a:p>
            <a:pPr marL="514350" indent="-514350" algn="just"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Сталий розвиток регіонів</a:t>
            </a:r>
          </a:p>
          <a:p>
            <a:pPr marL="514350" indent="-514350" algn="just"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Екологічна безпека регіонів</a:t>
            </a:r>
          </a:p>
          <a:p>
            <a:pPr marL="514350" indent="-514350" algn="just"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Вирівнювання диспропорцій регіонального розвитку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4725" y="337451"/>
            <a:ext cx="8911687" cy="658590"/>
          </a:xfrm>
        </p:spPr>
        <p:txBody>
          <a:bodyPr>
            <a:normAutofit/>
          </a:bodyPr>
          <a:lstStyle/>
          <a:p>
            <a:pPr algn="ctr"/>
            <a:r>
              <a:rPr lang="uk-UA" sz="3400" b="1" dirty="0" smtClean="0">
                <a:latin typeface="Times New Roman" pitchFamily="18" charset="0"/>
                <a:cs typeface="Times New Roman" pitchFamily="18" charset="0"/>
              </a:rPr>
              <a:t>Перелік тем</a:t>
            </a:r>
            <a:endParaRPr lang="ru-RU" sz="3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8629" y="928914"/>
            <a:ext cx="11103428" cy="592908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Тема 1.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Сутність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об’єкт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функції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регіональної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політики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Тема 2.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Цілі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критерії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політики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регіонального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Тема 3.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Регіон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адміністративно-територіальній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системі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Тема 4.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Централізація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децентралізація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політиці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регіонального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Тема 5.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Регіональний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Європейському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Союзі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Тема 6.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Особливості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регіонів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модель США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Тема 7.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Регіони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Канаді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Австралії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Новій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Зеландії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Тема 8.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регіонів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державах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пострадянському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просторі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Тема 9.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Регіони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держав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Азії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Африки,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Латинської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Америки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Океанії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Тема 10.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Організаційна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структура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соціально-економічним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розвитком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регіону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Тема 11.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методи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важелі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державного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регулювання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регіонального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трудовими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ресурсами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регіону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Тема 12.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Бюджетні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ресурси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регіону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фінансові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ресурси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регіональних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підприємств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Тема 13.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інвестиційною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діяльністю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регіону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Тема 14.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Земельні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ресурси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регіону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охорона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навколишнього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середовища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раціональне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природокористування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регіоні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4368" y="624115"/>
            <a:ext cx="8911687" cy="573314"/>
          </a:xfrm>
        </p:spPr>
        <p:txBody>
          <a:bodyPr>
            <a:normAutofit/>
          </a:bodyPr>
          <a:lstStyle/>
          <a:p>
            <a:pPr algn="ctr"/>
            <a:r>
              <a:rPr lang="uk-UA" sz="3400" b="1" dirty="0" smtClean="0">
                <a:latin typeface="Times New Roman" pitchFamily="18" charset="0"/>
                <a:cs typeface="Times New Roman" pitchFamily="18" charset="0"/>
              </a:rPr>
              <a:t>Регіональна політика</a:t>
            </a:r>
            <a:endParaRPr lang="ru-RU" sz="3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1598" y="1623786"/>
            <a:ext cx="8915400" cy="1854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Європа регіонів.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2. Україна – регіональна і соборна.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 Єдина регіональна політика.</a:t>
            </a: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4. Регіональні відміни.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0" y="624110"/>
            <a:ext cx="6807200" cy="607790"/>
          </a:xfrm>
        </p:spPr>
        <p:txBody>
          <a:bodyPr>
            <a:normAutofit/>
          </a:bodyPr>
          <a:lstStyle/>
          <a:p>
            <a:pPr algn="ctr"/>
            <a:r>
              <a:rPr lang="uk-UA" sz="3400" b="1" dirty="0" smtClean="0">
                <a:latin typeface="Times New Roman" pitchFamily="18" charset="0"/>
                <a:cs typeface="Times New Roman" pitchFamily="18" charset="0"/>
              </a:rPr>
              <a:t>Принципи регіональної політики</a:t>
            </a:r>
            <a:endParaRPr lang="ru-RU" sz="3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71712" y="1473200"/>
            <a:ext cx="8672059" cy="3777622"/>
          </a:xfrm>
        </p:spPr>
        <p:txBody>
          <a:bodyPr>
            <a:norm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Науковість.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Системність і комплексність.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Послідовність.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Плановість – стратегія регіонального розвитку.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Конкретність.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33190"/>
          </a:xfrm>
        </p:spPr>
        <p:txBody>
          <a:bodyPr>
            <a:normAutofit/>
          </a:bodyPr>
          <a:lstStyle/>
          <a:p>
            <a:pPr algn="ctr"/>
            <a:r>
              <a:rPr lang="uk-UA" sz="3400" b="1" dirty="0" smtClean="0">
                <a:latin typeface="Times New Roman" pitchFamily="18" charset="0"/>
                <a:cs typeface="Times New Roman" pitchFamily="18" charset="0"/>
              </a:rPr>
              <a:t>Рівні регіонального розвитку</a:t>
            </a:r>
            <a:endParaRPr lang="ru-RU" sz="3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51112" y="1295400"/>
            <a:ext cx="8915400" cy="4978400"/>
          </a:xfrm>
        </p:spPr>
        <p:txBody>
          <a:bodyPr>
            <a:no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Відносини в системі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“центр-периферія”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Регіони України (області).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Об'єднані територіальні громади (ОТГ).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Місто – селище міського типу – село.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Саркисов\F7_Gy2dPcUGNzYpbcc3CEgl1dIxGTnecRBaS2qynVDBTu8-c6DAhW1TYkHrS3QvlN2jGYwJYUuQ59GNDMbldQtgWNqvslV-mxu8NT056hMlALIAMSx0zmmLvjTzS8g0A.png"/>
          <p:cNvPicPr>
            <a:picLocks noChangeAspect="1" noChangeArrowheads="1"/>
          </p:cNvPicPr>
          <p:nvPr/>
        </p:nvPicPr>
        <p:blipFill>
          <a:blip r:embed="rId2"/>
          <a:srcRect l="11374" t="9912" r="23966" b="7056"/>
          <a:stretch>
            <a:fillRect/>
          </a:stretch>
        </p:blipFill>
        <p:spPr bwMode="auto">
          <a:xfrm>
            <a:off x="2752271" y="658583"/>
            <a:ext cx="6619934" cy="594541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6900" y="0"/>
            <a:ext cx="10972800" cy="6477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b="1" dirty="0" smtClean="0"/>
              <a:t>Карта транскордонного співробітництва в Європі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Саркисов\content_АТУ.png"/>
          <p:cNvPicPr>
            <a:picLocks noChangeAspect="1" noChangeArrowheads="1"/>
          </p:cNvPicPr>
          <p:nvPr/>
        </p:nvPicPr>
        <p:blipFill>
          <a:blip r:embed="rId2"/>
          <a:srcRect l="1775" t="8498" r="1287" b="18487"/>
          <a:stretch>
            <a:fillRect/>
          </a:stretch>
        </p:blipFill>
        <p:spPr bwMode="auto">
          <a:xfrm>
            <a:off x="1016000" y="1074058"/>
            <a:ext cx="10277597" cy="550091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0347" y="417282"/>
            <a:ext cx="8911687" cy="78559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Територіальний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устрій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реформи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даними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сайту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decentralization.gov.ua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2701" y="451304"/>
            <a:ext cx="10221912" cy="521154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Список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рекомендованої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літератури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23900" y="943429"/>
            <a:ext cx="11061700" cy="5733142"/>
          </a:xfrm>
        </p:spPr>
        <p:txBody>
          <a:bodyPr>
            <a:noAutofit/>
          </a:bodyPr>
          <a:lstStyle/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Адміністративно-територіальний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устрій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Проблемні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питання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можливі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шляхи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вирішення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/ С. О.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Сивоконь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, В. А.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Яцюк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, А. П.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Заєць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, О. Я.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Матвіїшин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.; за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заг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 ред. В. Г.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Яцуби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 – К., 2003. – 321 с. 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Антонюк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О. В.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Основи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етнополітики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навч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посіб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 для студ.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вищ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навч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закл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 – К.: МАУП, 2005. – 432 с. 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Воронков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А. А. Методы анализа и оценки государственных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програм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в США. – М.: Наука, 1986. – 190 с. 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Дехтяренко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Ю.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Стратегія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міста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територіальнопланувальний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аспект //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сучасним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містом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 – 2001. – № 1–3. – С. 86– 99. 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Європейська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хартія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місцевого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самоврядування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місцевої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регіональної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демократії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наук.-практ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посіб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 /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упоряд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 О. В.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Бейко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, А. К. Гук, В. М.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Князєв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; за ред. М. О.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Пухтинського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, В. В.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Толкованова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 – К.: Крамар, 2003. – 396 с. 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Завгородній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Є. В.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Стимулювання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регіонів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//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Бюл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Дніпропетр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 обл. упр.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юстиції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 – 2006. – № 1. – С. 27–32. 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Зайченко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О. П.,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Кузнєцова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І. С.,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Ільчук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В. П.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Регіональна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політика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підтримки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інноваційної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в малому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бізнесі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 – К.: НДІСЕП, 2005. – 101 с. 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Куйбіда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В. С.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Принципи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методи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органів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місцевого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самоврядування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 – К.: МАУП, 2004. – 432 с. 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Павлов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В. І.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Політика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регіонального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умовах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ринкової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трансформації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Теоретико-методологічні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аспекти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механізми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). –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Луцьк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Надстир’я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, 2000. – 580с. 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Регіональне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навч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посіб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 / Л. М. Зайцева, С. М.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Серьогін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, Н. Й.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Коніщева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, В. Є. Зайцев, Т. О.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Савостенко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, І. Е.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Польська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, А. В. Чуйко; за наук. ред. Л. М.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Зайцевої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 – Д.: ДФ УАДУ, 2000. – 240 с. 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18. Романюк С. А.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Політика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регіонального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сучасний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стан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нові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можливості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Регіональні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 – К.: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Вид-во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УАДУ, 2001. – 112 с. 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Стеченко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Д. М.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Розміщення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продуктивних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сил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регіоналістика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навч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посіб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 – К.: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Вікар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, 2002. – 374 с. 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Тертична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В. В.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Державна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політика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аналіз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здійснення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 – К.: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Основи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, 2002. – 750с.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204</TotalTime>
  <Words>777</Words>
  <Application>Microsoft Office PowerPoint</Application>
  <PresentationFormat>Произвольный</PresentationFormat>
  <Paragraphs>66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    Херсонський державний університет Факультет  біології, географії та екології Кафедра географії та екології</vt:lpstr>
      <vt:lpstr>Основи регіональної політики – наука та практика про принципи управління регіональним розвитком, особливості регіонів та механізми їх соціально-економічного відтворення.</vt:lpstr>
      <vt:lpstr>Перелік тем</vt:lpstr>
      <vt:lpstr>Регіональна політика</vt:lpstr>
      <vt:lpstr>Принципи регіональної політики</vt:lpstr>
      <vt:lpstr>Рівні регіонального розвитку</vt:lpstr>
      <vt:lpstr>Слайд 7</vt:lpstr>
      <vt:lpstr>Територіальний устрій України до і після реформи (за даними сайту decentralization.gov.ua)</vt:lpstr>
      <vt:lpstr>Список рекомендованої літератури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Херсонський державний університет Факультет  ________ Кафедра __________</dc:title>
  <dc:creator>Черная Марина Николаевна</dc:creator>
  <cp:lastModifiedBy>Пользователь</cp:lastModifiedBy>
  <cp:revision>24</cp:revision>
  <dcterms:created xsi:type="dcterms:W3CDTF">2020-06-10T06:19:03Z</dcterms:created>
  <dcterms:modified xsi:type="dcterms:W3CDTF">2020-07-29T12:43:29Z</dcterms:modified>
</cp:coreProperties>
</file>